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Average" panose="020B0604020202020204" charset="0"/>
      <p:regular r:id="rId12"/>
    </p:embeddedFont>
    <p:embeddedFont>
      <p:font typeface="Oswald" panose="020B0604020202020204" charset="0"/>
      <p:regular r:id="rId13"/>
      <p:bold r:id="rId14"/>
    </p:embeddedFont>
    <p:embeddedFont>
      <p:font typeface="Raleway"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51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b0dd471973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b0dd47197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b0dd471973_3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b0dd471973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footages may look realistic as well as benign right now but when attached with audio, it may create false representations of the concerned person especially in politics.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b0dd471973_3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b0dd471973_3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rgbClr val="000000"/>
              </a:buClr>
              <a:buSzPts val="1300"/>
              <a:buFont typeface="Average"/>
              <a:buChar char="●"/>
            </a:pPr>
            <a:r>
              <a:rPr lang="en" sz="1300">
                <a:latin typeface="Average"/>
                <a:ea typeface="Average"/>
                <a:cs typeface="Average"/>
                <a:sym typeface="Average"/>
              </a:rPr>
              <a:t>If we see and hear something with our own eyes and ears, we believe it to exist or to be true, even if it is unlikely. The brain’s visual system can be targeted for misperception, in the same way optical illusions and bistable figures trick our brains </a:t>
            </a:r>
            <a:endParaRPr sz="1300">
              <a:latin typeface="Average"/>
              <a:ea typeface="Average"/>
              <a:cs typeface="Average"/>
              <a:sym typeface="Average"/>
            </a:endParaRPr>
          </a:p>
          <a:p>
            <a:pPr marL="457200" lvl="0" indent="-311150" algn="l" rtl="0">
              <a:lnSpc>
                <a:spcPct val="115000"/>
              </a:lnSpc>
              <a:spcBef>
                <a:spcPts val="0"/>
              </a:spcBef>
              <a:spcAft>
                <a:spcPts val="0"/>
              </a:spcAft>
              <a:buClr>
                <a:srgbClr val="000000"/>
              </a:buClr>
              <a:buSzPts val="1300"/>
              <a:buFont typeface="Average"/>
              <a:buChar char="●"/>
            </a:pPr>
            <a:r>
              <a:rPr lang="en" sz="1300">
                <a:latin typeface="Average"/>
                <a:ea typeface="Average"/>
                <a:cs typeface="Average"/>
                <a:sym typeface="Average"/>
              </a:rPr>
              <a:t>Social media is the most vulnerable place to spread fake contents. Ex: Whatsapp, Instagram &amp; Youtube.</a:t>
            </a:r>
            <a:endParaRPr sz="1300">
              <a:latin typeface="Average"/>
              <a:ea typeface="Average"/>
              <a:cs typeface="Average"/>
              <a:sym typeface="Average"/>
            </a:endParaRPr>
          </a:p>
          <a:p>
            <a:pPr marL="457200" lvl="0" indent="-323850" algn="l" rtl="0">
              <a:lnSpc>
                <a:spcPct val="115000"/>
              </a:lnSpc>
              <a:spcBef>
                <a:spcPts val="0"/>
              </a:spcBef>
              <a:spcAft>
                <a:spcPts val="0"/>
              </a:spcAft>
              <a:buClr>
                <a:srgbClr val="000000"/>
              </a:buClr>
              <a:buSzPts val="1500"/>
              <a:buFont typeface="Average"/>
              <a:buChar char="●"/>
            </a:pPr>
            <a:r>
              <a:rPr lang="en" sz="1500">
                <a:latin typeface="Average"/>
                <a:ea typeface="Average"/>
                <a:cs typeface="Average"/>
                <a:sym typeface="Average"/>
              </a:rPr>
              <a:t>Unless until monitored properly, </a:t>
            </a:r>
            <a:endParaRPr sz="1500">
              <a:latin typeface="Average"/>
              <a:ea typeface="Average"/>
              <a:cs typeface="Average"/>
              <a:sym typeface="Average"/>
            </a:endParaRPr>
          </a:p>
          <a:p>
            <a:pPr marL="457200" lvl="0" indent="-311150" algn="l" rtl="0">
              <a:lnSpc>
                <a:spcPct val="115000"/>
              </a:lnSpc>
              <a:spcBef>
                <a:spcPts val="0"/>
              </a:spcBef>
              <a:spcAft>
                <a:spcPts val="0"/>
              </a:spcAft>
              <a:buClr>
                <a:srgbClr val="CACACA"/>
              </a:buClr>
              <a:buSzPts val="1300"/>
              <a:buFont typeface="Average"/>
              <a:buChar char="●"/>
            </a:pPr>
            <a:endParaRPr sz="1300">
              <a:latin typeface="Average"/>
              <a:ea typeface="Average"/>
              <a:cs typeface="Average"/>
              <a:sym typeface="Average"/>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b0f590238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b0f590238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footages may look realistic as well as benign right now but when attached with audio, it may create false representations of the concerned person especially in politics.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b11102e43e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b11102e43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footages may look realistic as well as benign right now but when attached with audio, it may create false representations of the concerned person especially in politics.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a84b692f3a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a84b692f3a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footages may look realistic as well as benign right now but when attached with audio, it may create false representations of the concerned person especially in politics.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a84b692f3a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a84b692f3a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a84b692f3a_1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a84b692f3a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vsinghbisen.com/category/technology/ai/"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4.gif"/><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0" y="1446600"/>
            <a:ext cx="7801500" cy="127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E06666"/>
                </a:solidFill>
              </a:rPr>
              <a:t>Deep Fake</a:t>
            </a:r>
            <a:r>
              <a:rPr lang="en" dirty="0"/>
              <a:t> </a:t>
            </a:r>
            <a:r>
              <a:rPr lang="en" dirty="0">
                <a:solidFill>
                  <a:srgbClr val="000000"/>
                </a:solidFill>
              </a:rPr>
              <a:t>Detector</a:t>
            </a:r>
            <a:endParaRPr dirty="0">
              <a:solidFill>
                <a:srgbClr val="000000"/>
              </a:solidFill>
            </a:endParaRPr>
          </a:p>
        </p:txBody>
      </p:sp>
      <p:sp>
        <p:nvSpPr>
          <p:cNvPr id="60" name="Google Shape;60;p13"/>
          <p:cNvSpPr txBox="1">
            <a:spLocks noGrp="1"/>
          </p:cNvSpPr>
          <p:nvPr>
            <p:ph type="subTitle" idx="1"/>
          </p:nvPr>
        </p:nvSpPr>
        <p:spPr>
          <a:xfrm>
            <a:off x="671250" y="3032676"/>
            <a:ext cx="7801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300" dirty="0">
                <a:solidFill>
                  <a:srgbClr val="FFFFFF"/>
                </a:solidFill>
              </a:rPr>
              <a:t> </a:t>
            </a:r>
            <a:r>
              <a:rPr lang="en" sz="2300" dirty="0">
                <a:solidFill>
                  <a:srgbClr val="E06666"/>
                </a:solidFill>
              </a:rPr>
              <a:t>FaceSham</a:t>
            </a:r>
            <a:endParaRPr sz="2300" dirty="0">
              <a:solidFill>
                <a:srgbClr val="E06666"/>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432025" y="546625"/>
            <a:ext cx="78858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a:t>
            </a:r>
            <a:r>
              <a:rPr lang="en">
                <a:solidFill>
                  <a:srgbClr val="E06666"/>
                </a:solidFill>
              </a:rPr>
              <a:t>DeepFake</a:t>
            </a:r>
            <a:r>
              <a:rPr lang="en"/>
              <a:t>?</a:t>
            </a:r>
            <a:endParaRPr/>
          </a:p>
        </p:txBody>
      </p:sp>
      <p:sp>
        <p:nvSpPr>
          <p:cNvPr id="66" name="Google Shape;66;p14"/>
          <p:cNvSpPr txBox="1">
            <a:spLocks noGrp="1"/>
          </p:cNvSpPr>
          <p:nvPr>
            <p:ph type="body" idx="1"/>
          </p:nvPr>
        </p:nvSpPr>
        <p:spPr>
          <a:xfrm>
            <a:off x="432025" y="1621825"/>
            <a:ext cx="5285400" cy="3229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solidFill>
                  <a:srgbClr val="EFEFEF"/>
                </a:solidFill>
              </a:rPr>
              <a:t>Deepfakes are based on </a:t>
            </a:r>
            <a:r>
              <a:rPr lang="en">
                <a:solidFill>
                  <a:srgbClr val="EFEFEF"/>
                </a:solidFill>
                <a:uFill>
                  <a:noFill/>
                </a:uFill>
                <a:hlinkClick r:id="rId3">
                  <a:extLst>
                    <a:ext uri="{A12FA001-AC4F-418D-AE19-62706E023703}">
                      <ahyp:hlinkClr xmlns:ahyp="http://schemas.microsoft.com/office/drawing/2018/hyperlinkcolor" val="tx"/>
                    </a:ext>
                  </a:extLst>
                </a:hlinkClick>
              </a:rPr>
              <a:t>AI</a:t>
            </a:r>
            <a:r>
              <a:rPr lang="en">
                <a:solidFill>
                  <a:srgbClr val="EFEFEF"/>
                </a:solidFill>
              </a:rPr>
              <a:t> technology which creates seemingly realistic but fake images or videos of targeted people by swapping their faces with another person saying or doing things that are not actually done by them.</a:t>
            </a:r>
            <a:endParaRPr>
              <a:solidFill>
                <a:srgbClr val="EFEFEF"/>
              </a:solidFill>
            </a:endParaRPr>
          </a:p>
          <a:p>
            <a:pPr marL="0" lvl="0" indent="0" algn="just" rtl="0">
              <a:spcBef>
                <a:spcPts val="1600"/>
              </a:spcBef>
              <a:spcAft>
                <a:spcPts val="0"/>
              </a:spcAft>
              <a:buNone/>
            </a:pPr>
            <a:r>
              <a:rPr lang="en">
                <a:solidFill>
                  <a:srgbClr val="EFEFEF"/>
                </a:solidFill>
              </a:rPr>
              <a:t>Deep learning + Fake = </a:t>
            </a:r>
            <a:r>
              <a:rPr lang="en">
                <a:solidFill>
                  <a:srgbClr val="E06666"/>
                </a:solidFill>
              </a:rPr>
              <a:t>DeepFake</a:t>
            </a:r>
            <a:endParaRPr>
              <a:solidFill>
                <a:srgbClr val="E06666"/>
              </a:solidFill>
            </a:endParaRPr>
          </a:p>
          <a:p>
            <a:pPr marL="0" lvl="0" indent="0" algn="l" rtl="0">
              <a:spcBef>
                <a:spcPts val="1600"/>
              </a:spcBef>
              <a:spcAft>
                <a:spcPts val="0"/>
              </a:spcAft>
              <a:buNone/>
            </a:pPr>
            <a:endParaRPr>
              <a:solidFill>
                <a:srgbClr val="EFEFEF"/>
              </a:solidFill>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67" name="Google Shape;67;p14"/>
          <p:cNvPicPr preferRelativeResize="0"/>
          <p:nvPr/>
        </p:nvPicPr>
        <p:blipFill>
          <a:blip r:embed="rId4">
            <a:alphaModFix/>
          </a:blip>
          <a:stretch>
            <a:fillRect/>
          </a:stretch>
        </p:blipFill>
        <p:spPr>
          <a:xfrm>
            <a:off x="5869825" y="1317675"/>
            <a:ext cx="3121774" cy="31217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08375" y="196100"/>
            <a:ext cx="7859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E06666"/>
                </a:solidFill>
              </a:rPr>
              <a:t>Examples</a:t>
            </a:r>
            <a:r>
              <a:rPr lang="en"/>
              <a:t> </a:t>
            </a:r>
            <a:endParaRPr/>
          </a:p>
        </p:txBody>
      </p:sp>
      <p:pic>
        <p:nvPicPr>
          <p:cNvPr id="73" name="Google Shape;73;p15"/>
          <p:cNvPicPr preferRelativeResize="0"/>
          <p:nvPr/>
        </p:nvPicPr>
        <p:blipFill>
          <a:blip r:embed="rId3">
            <a:alphaModFix/>
          </a:blip>
          <a:stretch>
            <a:fillRect/>
          </a:stretch>
        </p:blipFill>
        <p:spPr>
          <a:xfrm>
            <a:off x="408375" y="3065050"/>
            <a:ext cx="2859902" cy="1742028"/>
          </a:xfrm>
          <a:prstGeom prst="rect">
            <a:avLst/>
          </a:prstGeom>
          <a:noFill/>
          <a:ln>
            <a:noFill/>
          </a:ln>
        </p:spPr>
      </p:pic>
      <p:pic>
        <p:nvPicPr>
          <p:cNvPr id="74" name="Google Shape;74;p15"/>
          <p:cNvPicPr preferRelativeResize="0"/>
          <p:nvPr/>
        </p:nvPicPr>
        <p:blipFill>
          <a:blip r:embed="rId4">
            <a:alphaModFix/>
          </a:blip>
          <a:stretch>
            <a:fillRect/>
          </a:stretch>
        </p:blipFill>
        <p:spPr>
          <a:xfrm>
            <a:off x="408375" y="895086"/>
            <a:ext cx="2859901" cy="1784164"/>
          </a:xfrm>
          <a:prstGeom prst="rect">
            <a:avLst/>
          </a:prstGeom>
          <a:noFill/>
          <a:ln>
            <a:noFill/>
          </a:ln>
        </p:spPr>
      </p:pic>
      <p:sp>
        <p:nvSpPr>
          <p:cNvPr id="75" name="Google Shape;75;p15"/>
          <p:cNvSpPr txBox="1"/>
          <p:nvPr/>
        </p:nvSpPr>
        <p:spPr>
          <a:xfrm>
            <a:off x="1018575" y="2679250"/>
            <a:ext cx="1639500" cy="38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Raleway"/>
                <a:ea typeface="Raleway"/>
                <a:cs typeface="Raleway"/>
                <a:sym typeface="Raleway"/>
              </a:rPr>
              <a:t>Original Image</a:t>
            </a:r>
            <a:endParaRPr sz="1200">
              <a:latin typeface="Raleway"/>
              <a:ea typeface="Raleway"/>
              <a:cs typeface="Raleway"/>
              <a:sym typeface="Raleway"/>
            </a:endParaRPr>
          </a:p>
        </p:txBody>
      </p:sp>
      <p:sp>
        <p:nvSpPr>
          <p:cNvPr id="76" name="Google Shape;76;p15"/>
          <p:cNvSpPr txBox="1"/>
          <p:nvPr/>
        </p:nvSpPr>
        <p:spPr>
          <a:xfrm>
            <a:off x="1018575" y="4757700"/>
            <a:ext cx="1639500" cy="38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Raleway"/>
                <a:ea typeface="Raleway"/>
                <a:cs typeface="Raleway"/>
                <a:sym typeface="Raleway"/>
              </a:rPr>
              <a:t>DeepFake Image</a:t>
            </a:r>
            <a:endParaRPr sz="1200">
              <a:latin typeface="Raleway"/>
              <a:ea typeface="Raleway"/>
              <a:cs typeface="Raleway"/>
              <a:sym typeface="Raleway"/>
            </a:endParaRPr>
          </a:p>
        </p:txBody>
      </p:sp>
      <p:pic>
        <p:nvPicPr>
          <p:cNvPr id="77" name="Google Shape;77;p15"/>
          <p:cNvPicPr preferRelativeResize="0"/>
          <p:nvPr/>
        </p:nvPicPr>
        <p:blipFill>
          <a:blip r:embed="rId5">
            <a:alphaModFix/>
          </a:blip>
          <a:stretch>
            <a:fillRect/>
          </a:stretch>
        </p:blipFill>
        <p:spPr>
          <a:xfrm>
            <a:off x="3545225" y="895075"/>
            <a:ext cx="5314976" cy="2989675"/>
          </a:xfrm>
          <a:prstGeom prst="rect">
            <a:avLst/>
          </a:prstGeom>
          <a:noFill/>
          <a:ln>
            <a:noFill/>
          </a:ln>
        </p:spPr>
      </p:pic>
      <p:sp>
        <p:nvSpPr>
          <p:cNvPr id="78" name="Google Shape;78;p15"/>
          <p:cNvSpPr txBox="1"/>
          <p:nvPr/>
        </p:nvSpPr>
        <p:spPr>
          <a:xfrm>
            <a:off x="3643325" y="4104075"/>
            <a:ext cx="5217000" cy="65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aleway"/>
                <a:ea typeface="Raleway"/>
                <a:cs typeface="Raleway"/>
                <a:sym typeface="Raleway"/>
              </a:rPr>
              <a:t>A driving video is used as base input for generating same facial effects on other images.</a:t>
            </a:r>
            <a:r>
              <a:rPr lang="en" sz="1200">
                <a:solidFill>
                  <a:srgbClr val="FFFFFF"/>
                </a:solidFill>
                <a:highlight>
                  <a:srgbClr val="000000"/>
                </a:highlight>
                <a:latin typeface="Raleway"/>
                <a:ea typeface="Raleway"/>
                <a:cs typeface="Raleway"/>
                <a:sym typeface="Raleway"/>
              </a:rPr>
              <a:t> </a:t>
            </a:r>
            <a:endParaRPr>
              <a:highlight>
                <a:srgbClr val="000000"/>
              </a:highlight>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a:t>
            </a:r>
            <a:r>
              <a:rPr lang="en">
                <a:solidFill>
                  <a:srgbClr val="E06666"/>
                </a:solidFill>
              </a:rPr>
              <a:t>DeepFake</a:t>
            </a:r>
            <a:r>
              <a:rPr lang="en"/>
              <a:t> Detection?</a:t>
            </a:r>
            <a:endParaRPr/>
          </a:p>
        </p:txBody>
      </p:sp>
      <p:sp>
        <p:nvSpPr>
          <p:cNvPr id="84" name="Google Shape;84;p16"/>
          <p:cNvSpPr txBox="1">
            <a:spLocks noGrp="1"/>
          </p:cNvSpPr>
          <p:nvPr>
            <p:ph type="body" idx="1"/>
          </p:nvPr>
        </p:nvSpPr>
        <p:spPr>
          <a:xfrm>
            <a:off x="397450" y="2411025"/>
            <a:ext cx="4713900" cy="24432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solidFill>
                  <a:srgbClr val="EFEFEF"/>
                </a:solidFill>
              </a:rPr>
              <a:t>It Deceives us in believing things which are Sham. </a:t>
            </a:r>
            <a:endParaRPr>
              <a:solidFill>
                <a:srgbClr val="EFEFEF"/>
              </a:solidFill>
            </a:endParaRPr>
          </a:p>
          <a:p>
            <a:pPr marL="457200" lvl="0" indent="-342900" algn="l" rtl="0">
              <a:lnSpc>
                <a:spcPct val="115000"/>
              </a:lnSpc>
              <a:spcBef>
                <a:spcPts val="0"/>
              </a:spcBef>
              <a:spcAft>
                <a:spcPts val="0"/>
              </a:spcAft>
              <a:buSzPts val="1800"/>
              <a:buChar char="●"/>
            </a:pPr>
            <a:r>
              <a:rPr lang="en">
                <a:solidFill>
                  <a:srgbClr val="EFEFEF"/>
                </a:solidFill>
              </a:rPr>
              <a:t>The value of original content deteriorates.</a:t>
            </a:r>
            <a:endParaRPr>
              <a:solidFill>
                <a:srgbClr val="EFEFEF"/>
              </a:solidFill>
            </a:endParaRPr>
          </a:p>
          <a:p>
            <a:pPr marL="457200" lvl="0" indent="-342900" algn="l" rtl="0">
              <a:lnSpc>
                <a:spcPct val="115000"/>
              </a:lnSpc>
              <a:spcBef>
                <a:spcPts val="0"/>
              </a:spcBef>
              <a:spcAft>
                <a:spcPts val="0"/>
              </a:spcAft>
              <a:buSzPts val="1800"/>
              <a:buChar char="●"/>
            </a:pPr>
            <a:r>
              <a:rPr lang="en">
                <a:solidFill>
                  <a:srgbClr val="EFEFEF"/>
                </a:solidFill>
              </a:rPr>
              <a:t>Difficult for a layperson to identify a DeepFake content and assess its authenticity.</a:t>
            </a:r>
            <a:endParaRPr sz="1200">
              <a:solidFill>
                <a:srgbClr val="FFFFFF"/>
              </a:solidFill>
              <a:latin typeface="Raleway"/>
              <a:ea typeface="Raleway"/>
              <a:cs typeface="Raleway"/>
              <a:sym typeface="Raleway"/>
            </a:endParaRPr>
          </a:p>
        </p:txBody>
      </p:sp>
      <p:pic>
        <p:nvPicPr>
          <p:cNvPr id="85" name="Google Shape;85;p16"/>
          <p:cNvPicPr preferRelativeResize="0"/>
          <p:nvPr/>
        </p:nvPicPr>
        <p:blipFill rotWithShape="1">
          <a:blip r:embed="rId3">
            <a:alphaModFix/>
          </a:blip>
          <a:srcRect b="10201"/>
          <a:stretch/>
        </p:blipFill>
        <p:spPr>
          <a:xfrm>
            <a:off x="5168650" y="2625325"/>
            <a:ext cx="3749401" cy="1885950"/>
          </a:xfrm>
          <a:prstGeom prst="rect">
            <a:avLst/>
          </a:prstGeom>
          <a:noFill/>
          <a:ln>
            <a:noFill/>
          </a:ln>
        </p:spPr>
      </p:pic>
      <p:sp>
        <p:nvSpPr>
          <p:cNvPr id="86" name="Google Shape;86;p16"/>
          <p:cNvSpPr txBox="1"/>
          <p:nvPr/>
        </p:nvSpPr>
        <p:spPr>
          <a:xfrm>
            <a:off x="397450" y="1149163"/>
            <a:ext cx="8520600" cy="166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rgbClr val="EFEFEF"/>
                </a:solidFill>
                <a:latin typeface="Average"/>
                <a:ea typeface="Average"/>
                <a:cs typeface="Average"/>
                <a:sym typeface="Average"/>
              </a:rPr>
              <a:t>DeepFake detection is imperative because :</a:t>
            </a:r>
            <a:endParaRPr sz="1800">
              <a:solidFill>
                <a:srgbClr val="EFEFEF"/>
              </a:solidFill>
              <a:latin typeface="Average"/>
              <a:ea typeface="Average"/>
              <a:cs typeface="Average"/>
              <a:sym typeface="Average"/>
            </a:endParaRPr>
          </a:p>
          <a:p>
            <a:pPr marL="457200" lvl="0" indent="-342900" algn="l" rtl="0">
              <a:lnSpc>
                <a:spcPct val="115000"/>
              </a:lnSpc>
              <a:spcBef>
                <a:spcPts val="1600"/>
              </a:spcBef>
              <a:spcAft>
                <a:spcPts val="0"/>
              </a:spcAft>
              <a:buClr>
                <a:schemeClr val="accent3"/>
              </a:buClr>
              <a:buSzPts val="1800"/>
              <a:buFont typeface="Average"/>
              <a:buChar char="●"/>
            </a:pPr>
            <a:r>
              <a:rPr lang="en" sz="1800">
                <a:solidFill>
                  <a:srgbClr val="EFEFEF"/>
                </a:solidFill>
                <a:latin typeface="Average"/>
                <a:ea typeface="Average"/>
                <a:cs typeface="Average"/>
                <a:sym typeface="Average"/>
              </a:rPr>
              <a:t>Proliferating of fake content is possible on social Media</a:t>
            </a:r>
            <a:endParaRPr sz="1800">
              <a:solidFill>
                <a:srgbClr val="EFEFEF"/>
              </a:solidFill>
              <a:latin typeface="Average"/>
              <a:ea typeface="Average"/>
              <a:cs typeface="Average"/>
              <a:sym typeface="Average"/>
            </a:endParaRPr>
          </a:p>
          <a:p>
            <a:pPr marL="457200" lvl="0" indent="-342900" algn="l" rtl="0">
              <a:lnSpc>
                <a:spcPct val="115000"/>
              </a:lnSpc>
              <a:spcBef>
                <a:spcPts val="0"/>
              </a:spcBef>
              <a:spcAft>
                <a:spcPts val="0"/>
              </a:spcAft>
              <a:buClr>
                <a:schemeClr val="accent3"/>
              </a:buClr>
              <a:buSzPts val="1800"/>
              <a:buFont typeface="Average"/>
              <a:buChar char="●"/>
            </a:pPr>
            <a:r>
              <a:rPr lang="en" sz="1800">
                <a:solidFill>
                  <a:srgbClr val="EFEFEF"/>
                </a:solidFill>
                <a:latin typeface="Average"/>
                <a:ea typeface="Average"/>
                <a:cs typeface="Average"/>
                <a:sym typeface="Average"/>
              </a:rPr>
              <a:t>Fake content creates nuisance in politics as well as any person’s personal life.</a:t>
            </a:r>
            <a:endParaRPr>
              <a:latin typeface="Average"/>
              <a:ea typeface="Average"/>
              <a:cs typeface="Average"/>
              <a:sym typeface="Averag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97650" y="324700"/>
            <a:ext cx="7859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Introducing you</a:t>
            </a:r>
            <a:r>
              <a:rPr lang="en">
                <a:solidFill>
                  <a:srgbClr val="E06666"/>
                </a:solidFill>
              </a:rPr>
              <a:t> FaceSham </a:t>
            </a:r>
            <a:endParaRPr>
              <a:solidFill>
                <a:srgbClr val="000000"/>
              </a:solidFill>
            </a:endParaRPr>
          </a:p>
        </p:txBody>
      </p:sp>
      <p:pic>
        <p:nvPicPr>
          <p:cNvPr id="92" name="Google Shape;92;p17"/>
          <p:cNvPicPr preferRelativeResize="0"/>
          <p:nvPr/>
        </p:nvPicPr>
        <p:blipFill>
          <a:blip r:embed="rId3">
            <a:alphaModFix/>
          </a:blip>
          <a:stretch>
            <a:fillRect/>
          </a:stretch>
        </p:blipFill>
        <p:spPr>
          <a:xfrm>
            <a:off x="741763" y="1060850"/>
            <a:ext cx="1743400" cy="3705225"/>
          </a:xfrm>
          <a:prstGeom prst="rect">
            <a:avLst/>
          </a:prstGeom>
          <a:noFill/>
          <a:ln>
            <a:noFill/>
          </a:ln>
        </p:spPr>
      </p:pic>
      <p:pic>
        <p:nvPicPr>
          <p:cNvPr id="93" name="Google Shape;93;p17"/>
          <p:cNvPicPr preferRelativeResize="0"/>
          <p:nvPr/>
        </p:nvPicPr>
        <p:blipFill>
          <a:blip r:embed="rId4">
            <a:alphaModFix/>
          </a:blip>
          <a:stretch>
            <a:fillRect/>
          </a:stretch>
        </p:blipFill>
        <p:spPr>
          <a:xfrm>
            <a:off x="6559488" y="1047128"/>
            <a:ext cx="1763000" cy="3732673"/>
          </a:xfrm>
          <a:prstGeom prst="rect">
            <a:avLst/>
          </a:prstGeom>
          <a:noFill/>
          <a:ln>
            <a:noFill/>
          </a:ln>
        </p:spPr>
      </p:pic>
      <p:pic>
        <p:nvPicPr>
          <p:cNvPr id="94" name="Google Shape;94;p17"/>
          <p:cNvPicPr preferRelativeResize="0"/>
          <p:nvPr/>
        </p:nvPicPr>
        <p:blipFill>
          <a:blip r:embed="rId5">
            <a:alphaModFix/>
          </a:blip>
          <a:stretch>
            <a:fillRect/>
          </a:stretch>
        </p:blipFill>
        <p:spPr>
          <a:xfrm>
            <a:off x="3619388" y="1011100"/>
            <a:ext cx="1805850" cy="380471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397650" y="324700"/>
            <a:ext cx="7859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E06666"/>
                </a:solidFill>
              </a:rPr>
              <a:t>Deep Learning </a:t>
            </a:r>
            <a:r>
              <a:rPr lang="en">
                <a:solidFill>
                  <a:srgbClr val="000000"/>
                </a:solidFill>
              </a:rPr>
              <a:t>Pipeline</a:t>
            </a:r>
            <a:endParaRPr>
              <a:solidFill>
                <a:srgbClr val="000000"/>
              </a:solidFill>
            </a:endParaRPr>
          </a:p>
        </p:txBody>
      </p:sp>
      <p:pic>
        <p:nvPicPr>
          <p:cNvPr id="100" name="Google Shape;100;p18"/>
          <p:cNvPicPr preferRelativeResize="0"/>
          <p:nvPr/>
        </p:nvPicPr>
        <p:blipFill>
          <a:blip r:embed="rId3">
            <a:alphaModFix/>
          </a:blip>
          <a:stretch>
            <a:fillRect/>
          </a:stretch>
        </p:blipFill>
        <p:spPr>
          <a:xfrm>
            <a:off x="311163" y="1165125"/>
            <a:ext cx="8521673" cy="3401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4"/>
        <p:cNvGrpSpPr/>
        <p:nvPr/>
      </p:nvGrpSpPr>
      <p:grpSpPr>
        <a:xfrm>
          <a:off x="0" y="0"/>
          <a:ext cx="0" cy="0"/>
          <a:chOff x="0" y="0"/>
          <a:chExt cx="0" cy="0"/>
        </a:xfrm>
      </p:grpSpPr>
      <p:sp>
        <p:nvSpPr>
          <p:cNvPr id="105" name="Google Shape;105;p19"/>
          <p:cNvSpPr txBox="1">
            <a:spLocks noGrp="1"/>
          </p:cNvSpPr>
          <p:nvPr>
            <p:ph type="title"/>
          </p:nvPr>
        </p:nvSpPr>
        <p:spPr>
          <a:xfrm>
            <a:off x="397650" y="324700"/>
            <a:ext cx="7859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E06666"/>
                </a:solidFill>
              </a:rPr>
              <a:t>FaceSham </a:t>
            </a:r>
            <a:r>
              <a:rPr lang="en">
                <a:solidFill>
                  <a:srgbClr val="000000"/>
                </a:solidFill>
              </a:rPr>
              <a:t>App Flow</a:t>
            </a:r>
            <a:endParaRPr>
              <a:solidFill>
                <a:srgbClr val="000000"/>
              </a:solidFill>
            </a:endParaRPr>
          </a:p>
        </p:txBody>
      </p:sp>
      <p:pic>
        <p:nvPicPr>
          <p:cNvPr id="106" name="Google Shape;106;p19"/>
          <p:cNvPicPr preferRelativeResize="0"/>
          <p:nvPr/>
        </p:nvPicPr>
        <p:blipFill>
          <a:blip r:embed="rId3">
            <a:alphaModFix/>
          </a:blip>
          <a:stretch>
            <a:fillRect/>
          </a:stretch>
        </p:blipFill>
        <p:spPr>
          <a:xfrm>
            <a:off x="303275" y="1074550"/>
            <a:ext cx="8688323" cy="35841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432025" y="378675"/>
            <a:ext cx="78858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E06666"/>
                </a:solidFill>
              </a:rPr>
              <a:t>FaceSham</a:t>
            </a:r>
            <a:r>
              <a:rPr lang="en"/>
              <a:t> UI</a:t>
            </a:r>
            <a:endParaRPr/>
          </a:p>
        </p:txBody>
      </p:sp>
      <p:sp>
        <p:nvSpPr>
          <p:cNvPr id="112" name="Google Shape;112;p20"/>
          <p:cNvSpPr txBox="1">
            <a:spLocks noGrp="1"/>
          </p:cNvSpPr>
          <p:nvPr>
            <p:ph type="body" idx="1"/>
          </p:nvPr>
        </p:nvSpPr>
        <p:spPr>
          <a:xfrm>
            <a:off x="327050" y="1438100"/>
            <a:ext cx="3937800" cy="3054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EFEFEF"/>
              </a:buClr>
              <a:buSzPts val="1800"/>
              <a:buChar char="●"/>
            </a:pPr>
            <a:r>
              <a:rPr lang="en">
                <a:solidFill>
                  <a:srgbClr val="EFEFEF"/>
                </a:solidFill>
              </a:rPr>
              <a:t>User Friendly</a:t>
            </a:r>
            <a:endParaRPr>
              <a:solidFill>
                <a:srgbClr val="EFEFEF"/>
              </a:solidFill>
            </a:endParaRPr>
          </a:p>
          <a:p>
            <a:pPr marL="457200" lvl="0" indent="-342900" algn="l" rtl="0">
              <a:spcBef>
                <a:spcPts val="0"/>
              </a:spcBef>
              <a:spcAft>
                <a:spcPts val="0"/>
              </a:spcAft>
              <a:buClr>
                <a:srgbClr val="EFEFEF"/>
              </a:buClr>
              <a:buSzPts val="1800"/>
              <a:buChar char="●"/>
            </a:pPr>
            <a:r>
              <a:rPr lang="en">
                <a:solidFill>
                  <a:srgbClr val="EFEFEF"/>
                </a:solidFill>
              </a:rPr>
              <a:t>Real-time Cloud-based processing</a:t>
            </a:r>
            <a:endParaRPr>
              <a:solidFill>
                <a:srgbClr val="EFEFEF"/>
              </a:solidFill>
            </a:endParaRPr>
          </a:p>
          <a:p>
            <a:pPr marL="457200" lvl="0" indent="-342900" algn="l" rtl="0">
              <a:spcBef>
                <a:spcPts val="0"/>
              </a:spcBef>
              <a:spcAft>
                <a:spcPts val="0"/>
              </a:spcAft>
              <a:buClr>
                <a:srgbClr val="EFEFEF"/>
              </a:buClr>
              <a:buSzPts val="1800"/>
              <a:buChar char="●"/>
            </a:pPr>
            <a:r>
              <a:rPr lang="en">
                <a:solidFill>
                  <a:srgbClr val="EFEFEF"/>
                </a:solidFill>
              </a:rPr>
              <a:t>Android as well as iOS</a:t>
            </a:r>
            <a:endParaRPr>
              <a:solidFill>
                <a:srgbClr val="EFEFEF"/>
              </a:solidFill>
            </a:endParaRPr>
          </a:p>
          <a:p>
            <a:pPr marL="457200" lvl="0" indent="-342900" algn="l" rtl="0">
              <a:spcBef>
                <a:spcPts val="0"/>
              </a:spcBef>
              <a:spcAft>
                <a:spcPts val="0"/>
              </a:spcAft>
              <a:buClr>
                <a:srgbClr val="EFEFEF"/>
              </a:buClr>
              <a:buSzPts val="1800"/>
              <a:buChar char="●"/>
            </a:pPr>
            <a:r>
              <a:rPr lang="en">
                <a:solidFill>
                  <a:srgbClr val="EFEFEF"/>
                </a:solidFill>
              </a:rPr>
              <a:t>Flutter makes the app more adaptable</a:t>
            </a:r>
            <a:endParaRPr>
              <a:solidFill>
                <a:srgbClr val="EFEFEF"/>
              </a:solidFill>
            </a:endParaRPr>
          </a:p>
          <a:p>
            <a:pPr marL="457200" lvl="0" indent="-342900" algn="l" rtl="0">
              <a:spcBef>
                <a:spcPts val="0"/>
              </a:spcBef>
              <a:spcAft>
                <a:spcPts val="0"/>
              </a:spcAft>
              <a:buClr>
                <a:srgbClr val="EFEFEF"/>
              </a:buClr>
              <a:buSzPts val="1800"/>
              <a:buChar char="●"/>
            </a:pPr>
            <a:r>
              <a:rPr lang="en">
                <a:solidFill>
                  <a:srgbClr val="EFEFEF"/>
                </a:solidFill>
              </a:rPr>
              <a:t>Api based , Later on can be integrated with website </a:t>
            </a:r>
            <a:endParaRPr>
              <a:solidFill>
                <a:srgbClr val="EFEFEF"/>
              </a:solidFill>
            </a:endParaRPr>
          </a:p>
        </p:txBody>
      </p:sp>
      <p:pic>
        <p:nvPicPr>
          <p:cNvPr id="113" name="Google Shape;113;p20"/>
          <p:cNvPicPr preferRelativeResize="0"/>
          <p:nvPr/>
        </p:nvPicPr>
        <p:blipFill>
          <a:blip r:embed="rId3">
            <a:alphaModFix/>
          </a:blip>
          <a:stretch>
            <a:fillRect/>
          </a:stretch>
        </p:blipFill>
        <p:spPr>
          <a:xfrm>
            <a:off x="4656050" y="394525"/>
            <a:ext cx="1980500" cy="4181049"/>
          </a:xfrm>
          <a:prstGeom prst="rect">
            <a:avLst/>
          </a:prstGeom>
          <a:noFill/>
          <a:ln>
            <a:noFill/>
          </a:ln>
        </p:spPr>
      </p:pic>
      <p:pic>
        <p:nvPicPr>
          <p:cNvPr id="114" name="Google Shape;114;p20"/>
          <p:cNvPicPr preferRelativeResize="0"/>
          <p:nvPr/>
        </p:nvPicPr>
        <p:blipFill>
          <a:blip r:embed="rId4">
            <a:alphaModFix/>
          </a:blip>
          <a:stretch>
            <a:fillRect/>
          </a:stretch>
        </p:blipFill>
        <p:spPr>
          <a:xfrm>
            <a:off x="6946175" y="378675"/>
            <a:ext cx="1980500" cy="4181049"/>
          </a:xfrm>
          <a:prstGeom prst="rect">
            <a:avLst/>
          </a:prstGeom>
          <a:noFill/>
          <a:ln>
            <a:noFill/>
          </a:ln>
        </p:spPr>
      </p:pic>
      <p:sp>
        <p:nvSpPr>
          <p:cNvPr id="115" name="Google Shape;115;p20"/>
          <p:cNvSpPr txBox="1"/>
          <p:nvPr/>
        </p:nvSpPr>
        <p:spPr>
          <a:xfrm>
            <a:off x="4826550" y="4575575"/>
            <a:ext cx="1639500" cy="38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Raleway"/>
                <a:ea typeface="Raleway"/>
                <a:cs typeface="Raleway"/>
                <a:sym typeface="Raleway"/>
              </a:rPr>
              <a:t>DeepFake content is detected</a:t>
            </a:r>
            <a:endParaRPr sz="1200">
              <a:solidFill>
                <a:srgbClr val="FFFFFF"/>
              </a:solidFill>
              <a:latin typeface="Raleway"/>
              <a:ea typeface="Raleway"/>
              <a:cs typeface="Raleway"/>
              <a:sym typeface="Raleway"/>
            </a:endParaRPr>
          </a:p>
        </p:txBody>
      </p:sp>
      <p:sp>
        <p:nvSpPr>
          <p:cNvPr id="116" name="Google Shape;116;p20"/>
          <p:cNvSpPr txBox="1"/>
          <p:nvPr/>
        </p:nvSpPr>
        <p:spPr>
          <a:xfrm>
            <a:off x="7116675" y="4575575"/>
            <a:ext cx="1639500" cy="38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Raleway"/>
                <a:ea typeface="Raleway"/>
                <a:cs typeface="Raleway"/>
                <a:sym typeface="Raleway"/>
              </a:rPr>
              <a:t>Authentic Video is </a:t>
            </a:r>
            <a:endParaRPr sz="1200">
              <a:solidFill>
                <a:srgbClr val="FFFFFF"/>
              </a:solidFill>
              <a:latin typeface="Raleway"/>
              <a:ea typeface="Raleway"/>
              <a:cs typeface="Raleway"/>
              <a:sym typeface="Raleway"/>
            </a:endParaRPr>
          </a:p>
          <a:p>
            <a:pPr marL="0" lvl="0" indent="0" algn="ctr" rtl="0">
              <a:spcBef>
                <a:spcPts val="0"/>
              </a:spcBef>
              <a:spcAft>
                <a:spcPts val="0"/>
              </a:spcAft>
              <a:buNone/>
            </a:pPr>
            <a:r>
              <a:rPr lang="en" sz="1200">
                <a:solidFill>
                  <a:srgbClr val="FFFFFF"/>
                </a:solidFill>
                <a:latin typeface="Raleway"/>
                <a:ea typeface="Raleway"/>
                <a:cs typeface="Raleway"/>
                <a:sym typeface="Raleway"/>
              </a:rPr>
              <a:t>detected</a:t>
            </a:r>
            <a:endParaRPr sz="1200">
              <a:solidFill>
                <a:srgbClr val="FFFFFF"/>
              </a:solidFill>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0"/>
        <p:cNvGrpSpPr/>
        <p:nvPr/>
      </p:nvGrpSpPr>
      <p:grpSpPr>
        <a:xfrm>
          <a:off x="0" y="0"/>
          <a:ext cx="0" cy="0"/>
          <a:chOff x="0" y="0"/>
          <a:chExt cx="0" cy="0"/>
        </a:xfrm>
      </p:grpSpPr>
      <p:sp>
        <p:nvSpPr>
          <p:cNvPr id="121" name="Google Shape;121;p21"/>
          <p:cNvSpPr/>
          <p:nvPr/>
        </p:nvSpPr>
        <p:spPr>
          <a:xfrm>
            <a:off x="1039200" y="682300"/>
            <a:ext cx="1875000" cy="472500"/>
          </a:xfrm>
          <a:prstGeom prst="rect">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2914200" y="681225"/>
            <a:ext cx="1578300" cy="472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txBox="1">
            <a:spLocks noGrp="1"/>
          </p:cNvSpPr>
          <p:nvPr>
            <p:ph type="title"/>
          </p:nvPr>
        </p:nvSpPr>
        <p:spPr>
          <a:xfrm>
            <a:off x="423963" y="598272"/>
            <a:ext cx="4192500" cy="65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The Team Behind</a:t>
            </a:r>
            <a:r>
              <a:rPr lang="en">
                <a:solidFill>
                  <a:srgbClr val="E06666"/>
                </a:solidFill>
              </a:rPr>
              <a:t> FaceSham</a:t>
            </a:r>
            <a:endParaRPr>
              <a:solidFill>
                <a:srgbClr val="E06666"/>
              </a:solidFill>
            </a:endParaRPr>
          </a:p>
        </p:txBody>
      </p:sp>
      <p:sp>
        <p:nvSpPr>
          <p:cNvPr id="124" name="Google Shape;124;p21"/>
          <p:cNvSpPr txBox="1">
            <a:spLocks noGrp="1"/>
          </p:cNvSpPr>
          <p:nvPr>
            <p:ph type="body" idx="1"/>
          </p:nvPr>
        </p:nvSpPr>
        <p:spPr>
          <a:xfrm>
            <a:off x="284775" y="1232650"/>
            <a:ext cx="8424600" cy="3229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endParaRPr>
              <a:solidFill>
                <a:srgbClr val="E06666"/>
              </a:solidFill>
            </a:endParaRPr>
          </a:p>
          <a:p>
            <a:pPr marL="0" lvl="0" indent="0" algn="l" rtl="0">
              <a:spcBef>
                <a:spcPts val="1600"/>
              </a:spcBef>
              <a:spcAft>
                <a:spcPts val="0"/>
              </a:spcAft>
              <a:buNone/>
            </a:pPr>
            <a:endParaRPr>
              <a:solidFill>
                <a:srgbClr val="EFEFEF"/>
              </a:solidFill>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125" name="Google Shape;125;p21"/>
          <p:cNvPicPr preferRelativeResize="0"/>
          <p:nvPr/>
        </p:nvPicPr>
        <p:blipFill rotWithShape="1">
          <a:blip r:embed="rId3">
            <a:alphaModFix/>
          </a:blip>
          <a:srcRect l="12102" t="29018" r="9662" b="19328"/>
          <a:stretch/>
        </p:blipFill>
        <p:spPr>
          <a:xfrm>
            <a:off x="862475" y="1642850"/>
            <a:ext cx="1338474" cy="1178051"/>
          </a:xfrm>
          <a:prstGeom prst="rect">
            <a:avLst/>
          </a:prstGeom>
          <a:noFill/>
          <a:ln>
            <a:noFill/>
          </a:ln>
        </p:spPr>
      </p:pic>
      <p:pic>
        <p:nvPicPr>
          <p:cNvPr id="126" name="Google Shape;126;p21"/>
          <p:cNvPicPr preferRelativeResize="0"/>
          <p:nvPr/>
        </p:nvPicPr>
        <p:blipFill rotWithShape="1">
          <a:blip r:embed="rId4">
            <a:alphaModFix/>
          </a:blip>
          <a:srcRect l="10813" t="17443" r="12221" b="14815"/>
          <a:stretch/>
        </p:blipFill>
        <p:spPr>
          <a:xfrm>
            <a:off x="3893925" y="1642850"/>
            <a:ext cx="1338475" cy="1178050"/>
          </a:xfrm>
          <a:prstGeom prst="rect">
            <a:avLst/>
          </a:prstGeom>
          <a:noFill/>
          <a:ln>
            <a:noFill/>
          </a:ln>
        </p:spPr>
      </p:pic>
      <p:sp>
        <p:nvSpPr>
          <p:cNvPr id="127" name="Google Shape;127;p21"/>
          <p:cNvSpPr txBox="1"/>
          <p:nvPr/>
        </p:nvSpPr>
        <p:spPr>
          <a:xfrm>
            <a:off x="508025" y="2976700"/>
            <a:ext cx="2082600" cy="16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E06666"/>
                </a:solidFill>
                <a:latin typeface="Oswald"/>
                <a:ea typeface="Oswald"/>
                <a:cs typeface="Oswald"/>
                <a:sym typeface="Oswald"/>
              </a:rPr>
              <a:t>Vignesh</a:t>
            </a:r>
            <a:r>
              <a:rPr lang="en" sz="2100">
                <a:solidFill>
                  <a:srgbClr val="FFFFFF"/>
                </a:solidFill>
                <a:latin typeface="Oswald"/>
                <a:ea typeface="Oswald"/>
                <a:cs typeface="Oswald"/>
                <a:sym typeface="Oswald"/>
              </a:rPr>
              <a:t> Charan</a:t>
            </a:r>
            <a:endParaRPr sz="700">
              <a:solidFill>
                <a:srgbClr val="FFFFFF"/>
              </a:solidFill>
              <a:latin typeface="Average"/>
              <a:ea typeface="Average"/>
              <a:cs typeface="Average"/>
              <a:sym typeface="Average"/>
            </a:endParaRPr>
          </a:p>
          <a:p>
            <a:pPr marL="0" lvl="0" indent="0" algn="ctr" rtl="0">
              <a:spcBef>
                <a:spcPts val="0"/>
              </a:spcBef>
              <a:spcAft>
                <a:spcPts val="0"/>
              </a:spcAft>
              <a:buNone/>
            </a:pPr>
            <a:endParaRPr>
              <a:solidFill>
                <a:srgbClr val="FFFFFF"/>
              </a:solidFill>
              <a:latin typeface="Average"/>
              <a:ea typeface="Average"/>
              <a:cs typeface="Average"/>
              <a:sym typeface="Average"/>
            </a:endParaRPr>
          </a:p>
          <a:p>
            <a:pPr marL="0" lvl="0" indent="0" algn="ctr" rtl="0">
              <a:spcBef>
                <a:spcPts val="0"/>
              </a:spcBef>
              <a:spcAft>
                <a:spcPts val="0"/>
              </a:spcAft>
              <a:buNone/>
            </a:pPr>
            <a:endParaRPr>
              <a:solidFill>
                <a:srgbClr val="FFFFFF"/>
              </a:solidFill>
              <a:latin typeface="Average"/>
              <a:ea typeface="Average"/>
              <a:cs typeface="Average"/>
              <a:sym typeface="Average"/>
            </a:endParaRPr>
          </a:p>
          <a:p>
            <a:pPr marL="0" lvl="0" indent="0" algn="ctr" rtl="0">
              <a:spcBef>
                <a:spcPts val="0"/>
              </a:spcBef>
              <a:spcAft>
                <a:spcPts val="0"/>
              </a:spcAft>
              <a:buNone/>
            </a:pPr>
            <a:r>
              <a:rPr lang="en">
                <a:solidFill>
                  <a:srgbClr val="FFFFFF"/>
                </a:solidFill>
                <a:latin typeface="Oswald"/>
                <a:ea typeface="Oswald"/>
                <a:cs typeface="Oswald"/>
                <a:sym typeface="Oswald"/>
              </a:rPr>
              <a:t>Deep Learning Expert | Flutter Developer</a:t>
            </a:r>
            <a:endParaRPr sz="700">
              <a:solidFill>
                <a:srgbClr val="FFFFFF"/>
              </a:solidFill>
              <a:latin typeface="Average"/>
              <a:ea typeface="Average"/>
              <a:cs typeface="Average"/>
              <a:sym typeface="Average"/>
            </a:endParaRPr>
          </a:p>
        </p:txBody>
      </p:sp>
      <p:sp>
        <p:nvSpPr>
          <p:cNvPr id="128" name="Google Shape;128;p21"/>
          <p:cNvSpPr txBox="1"/>
          <p:nvPr/>
        </p:nvSpPr>
        <p:spPr>
          <a:xfrm>
            <a:off x="3530688" y="2976700"/>
            <a:ext cx="2082600" cy="16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E06666"/>
                </a:solidFill>
                <a:latin typeface="Oswald"/>
                <a:ea typeface="Oswald"/>
                <a:cs typeface="Oswald"/>
                <a:sym typeface="Oswald"/>
              </a:rPr>
              <a:t>Poojan </a:t>
            </a:r>
            <a:r>
              <a:rPr lang="en" sz="2100">
                <a:solidFill>
                  <a:srgbClr val="FFFFFF"/>
                </a:solidFill>
                <a:latin typeface="Oswald"/>
                <a:ea typeface="Oswald"/>
                <a:cs typeface="Oswald"/>
                <a:sym typeface="Oswald"/>
              </a:rPr>
              <a:t>Panchal</a:t>
            </a:r>
            <a:endParaRPr sz="1600">
              <a:solidFill>
                <a:srgbClr val="FFFFFF"/>
              </a:solidFill>
              <a:latin typeface="Average"/>
              <a:ea typeface="Average"/>
              <a:cs typeface="Average"/>
              <a:sym typeface="Average"/>
            </a:endParaRPr>
          </a:p>
          <a:p>
            <a:pPr marL="0" lvl="0" indent="0" algn="ctr" rtl="0">
              <a:spcBef>
                <a:spcPts val="0"/>
              </a:spcBef>
              <a:spcAft>
                <a:spcPts val="0"/>
              </a:spcAft>
              <a:buNone/>
            </a:pPr>
            <a:endParaRPr>
              <a:solidFill>
                <a:srgbClr val="FFFFFF"/>
              </a:solidFill>
              <a:latin typeface="Average"/>
              <a:ea typeface="Average"/>
              <a:cs typeface="Average"/>
              <a:sym typeface="Average"/>
            </a:endParaRPr>
          </a:p>
          <a:p>
            <a:pPr marL="0" lvl="0" indent="0" algn="ctr" rtl="0">
              <a:spcBef>
                <a:spcPts val="0"/>
              </a:spcBef>
              <a:spcAft>
                <a:spcPts val="0"/>
              </a:spcAft>
              <a:buNone/>
            </a:pPr>
            <a:endParaRPr>
              <a:solidFill>
                <a:srgbClr val="FFFFFF"/>
              </a:solidFill>
              <a:latin typeface="Average"/>
              <a:ea typeface="Average"/>
              <a:cs typeface="Average"/>
              <a:sym typeface="Average"/>
            </a:endParaRPr>
          </a:p>
          <a:p>
            <a:pPr marL="0" lvl="0" indent="0" algn="ctr" rtl="0">
              <a:spcBef>
                <a:spcPts val="0"/>
              </a:spcBef>
              <a:spcAft>
                <a:spcPts val="0"/>
              </a:spcAft>
              <a:buNone/>
            </a:pPr>
            <a:r>
              <a:rPr lang="en">
                <a:solidFill>
                  <a:srgbClr val="FFFFFF"/>
                </a:solidFill>
                <a:latin typeface="Oswald"/>
                <a:ea typeface="Oswald"/>
                <a:cs typeface="Oswald"/>
                <a:sym typeface="Oswald"/>
              </a:rPr>
              <a:t>ML/AI Expert | </a:t>
            </a:r>
            <a:endParaRPr>
              <a:solidFill>
                <a:srgbClr val="FFFFFF"/>
              </a:solidFill>
              <a:latin typeface="Oswald"/>
              <a:ea typeface="Oswald"/>
              <a:cs typeface="Oswald"/>
              <a:sym typeface="Oswald"/>
            </a:endParaRPr>
          </a:p>
          <a:p>
            <a:pPr marL="0" lvl="0" indent="0" algn="ctr" rtl="0">
              <a:spcBef>
                <a:spcPts val="0"/>
              </a:spcBef>
              <a:spcAft>
                <a:spcPts val="0"/>
              </a:spcAft>
              <a:buNone/>
            </a:pPr>
            <a:r>
              <a:rPr lang="en">
                <a:solidFill>
                  <a:srgbClr val="FFFFFF"/>
                </a:solidFill>
                <a:latin typeface="Oswald"/>
                <a:ea typeface="Oswald"/>
                <a:cs typeface="Oswald"/>
                <a:sym typeface="Oswald"/>
              </a:rPr>
              <a:t>Back-End Lead</a:t>
            </a:r>
            <a:endParaRPr>
              <a:solidFill>
                <a:srgbClr val="FFFFFF"/>
              </a:solidFill>
              <a:latin typeface="Average"/>
              <a:ea typeface="Average"/>
              <a:cs typeface="Average"/>
              <a:sym typeface="Average"/>
            </a:endParaRPr>
          </a:p>
        </p:txBody>
      </p:sp>
      <p:sp>
        <p:nvSpPr>
          <p:cNvPr id="129" name="Google Shape;129;p21"/>
          <p:cNvSpPr txBox="1"/>
          <p:nvPr/>
        </p:nvSpPr>
        <p:spPr>
          <a:xfrm>
            <a:off x="6553375" y="2976700"/>
            <a:ext cx="2082600" cy="166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E06666"/>
                </a:solidFill>
                <a:latin typeface="Oswald"/>
                <a:ea typeface="Oswald"/>
                <a:cs typeface="Oswald"/>
                <a:sym typeface="Oswald"/>
              </a:rPr>
              <a:t>Sanskar</a:t>
            </a:r>
            <a:r>
              <a:rPr lang="en" sz="2100">
                <a:solidFill>
                  <a:srgbClr val="FFFFFF"/>
                </a:solidFill>
                <a:latin typeface="Oswald"/>
                <a:ea typeface="Oswald"/>
                <a:cs typeface="Oswald"/>
                <a:sym typeface="Oswald"/>
              </a:rPr>
              <a:t> Garodia</a:t>
            </a:r>
            <a:endParaRPr sz="1600">
              <a:solidFill>
                <a:srgbClr val="FFFFFF"/>
              </a:solidFill>
              <a:latin typeface="Average"/>
              <a:ea typeface="Average"/>
              <a:cs typeface="Average"/>
              <a:sym typeface="Average"/>
            </a:endParaRPr>
          </a:p>
          <a:p>
            <a:pPr marL="0" lvl="0" indent="0" algn="l" rtl="0">
              <a:spcBef>
                <a:spcPts val="0"/>
              </a:spcBef>
              <a:spcAft>
                <a:spcPts val="0"/>
              </a:spcAft>
              <a:buNone/>
            </a:pPr>
            <a:endParaRPr>
              <a:solidFill>
                <a:srgbClr val="FFFFFF"/>
              </a:solidFill>
              <a:latin typeface="Average"/>
              <a:ea typeface="Average"/>
              <a:cs typeface="Average"/>
              <a:sym typeface="Average"/>
            </a:endParaRPr>
          </a:p>
          <a:p>
            <a:pPr marL="0" lvl="0" indent="0" algn="ctr" rtl="0">
              <a:spcBef>
                <a:spcPts val="0"/>
              </a:spcBef>
              <a:spcAft>
                <a:spcPts val="0"/>
              </a:spcAft>
              <a:buNone/>
            </a:pPr>
            <a:endParaRPr>
              <a:solidFill>
                <a:srgbClr val="FFFFFF"/>
              </a:solidFill>
              <a:latin typeface="Average"/>
              <a:ea typeface="Average"/>
              <a:cs typeface="Average"/>
              <a:sym typeface="Average"/>
            </a:endParaRPr>
          </a:p>
          <a:p>
            <a:pPr marL="0" lvl="0" indent="0" algn="ctr" rtl="0">
              <a:spcBef>
                <a:spcPts val="0"/>
              </a:spcBef>
              <a:spcAft>
                <a:spcPts val="0"/>
              </a:spcAft>
              <a:buNone/>
            </a:pPr>
            <a:r>
              <a:rPr lang="en">
                <a:solidFill>
                  <a:srgbClr val="FFFFFF"/>
                </a:solidFill>
                <a:latin typeface="Oswald"/>
                <a:ea typeface="Oswald"/>
                <a:cs typeface="Oswald"/>
                <a:sym typeface="Oswald"/>
              </a:rPr>
              <a:t>Flutter Developer | Front-End Lead</a:t>
            </a:r>
            <a:endParaRPr>
              <a:solidFill>
                <a:srgbClr val="FFFFFF"/>
              </a:solidFill>
              <a:latin typeface="Average"/>
              <a:ea typeface="Average"/>
              <a:cs typeface="Average"/>
              <a:sym typeface="Average"/>
            </a:endParaRPr>
          </a:p>
        </p:txBody>
      </p:sp>
      <p:pic>
        <p:nvPicPr>
          <p:cNvPr id="130" name="Google Shape;130;p21"/>
          <p:cNvPicPr preferRelativeResize="0"/>
          <p:nvPr/>
        </p:nvPicPr>
        <p:blipFill rotWithShape="1">
          <a:blip r:embed="rId5">
            <a:alphaModFix/>
          </a:blip>
          <a:srcRect l="11075" r="8667" b="14427"/>
          <a:stretch/>
        </p:blipFill>
        <p:spPr>
          <a:xfrm>
            <a:off x="6925412" y="1564950"/>
            <a:ext cx="1338475" cy="1333850"/>
          </a:xfrm>
          <a:prstGeom prst="rect">
            <a:avLst/>
          </a:prstGeom>
          <a:noFill/>
          <a:ln>
            <a:noFill/>
          </a:ln>
        </p:spPr>
      </p:pic>
      <p:pic>
        <p:nvPicPr>
          <p:cNvPr id="131" name="Google Shape;131;p21"/>
          <p:cNvPicPr preferRelativeResize="0"/>
          <p:nvPr/>
        </p:nvPicPr>
        <p:blipFill rotWithShape="1">
          <a:blip r:embed="rId6">
            <a:alphaModFix/>
          </a:blip>
          <a:srcRect/>
          <a:stretch/>
        </p:blipFill>
        <p:spPr>
          <a:xfrm>
            <a:off x="1146500" y="4718973"/>
            <a:ext cx="2747425" cy="659377"/>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407</Words>
  <Application>Microsoft Office PowerPoint</Application>
  <PresentationFormat>On-screen Show (16:9)</PresentationFormat>
  <Paragraphs>52</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Oswald</vt:lpstr>
      <vt:lpstr>Average</vt:lpstr>
      <vt:lpstr>Arial</vt:lpstr>
      <vt:lpstr>Raleway</vt:lpstr>
      <vt:lpstr>Slate</vt:lpstr>
      <vt:lpstr>Deep Fake Detector</vt:lpstr>
      <vt:lpstr>What is DeepFake?</vt:lpstr>
      <vt:lpstr>Examples </vt:lpstr>
      <vt:lpstr>Why DeepFake Detection?</vt:lpstr>
      <vt:lpstr>Introducing you FaceSham </vt:lpstr>
      <vt:lpstr>Deep Learning Pipeline</vt:lpstr>
      <vt:lpstr>FaceSham App Flow</vt:lpstr>
      <vt:lpstr>FaceSham UI</vt:lpstr>
      <vt:lpstr>The Team Behind FaceSham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Fake Detector</dc:title>
  <cp:lastModifiedBy>vignesh charan</cp:lastModifiedBy>
  <cp:revision>2</cp:revision>
  <dcterms:modified xsi:type="dcterms:W3CDTF">2020-12-29T09:29:06Z</dcterms:modified>
</cp:coreProperties>
</file>